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686" r:id="rId3"/>
    <p:sldId id="692" r:id="rId4"/>
    <p:sldId id="693" r:id="rId5"/>
    <p:sldId id="689" r:id="rId6"/>
    <p:sldId id="691" r:id="rId7"/>
    <p:sldId id="694" r:id="rId8"/>
    <p:sldId id="69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9D3C"/>
    <a:srgbClr val="FFBA3B"/>
    <a:srgbClr val="0000FF"/>
    <a:srgbClr val="D52324"/>
    <a:srgbClr val="299F29"/>
    <a:srgbClr val="FF7E0D"/>
    <a:srgbClr val="FF0000"/>
    <a:srgbClr val="FF7F0F"/>
    <a:srgbClr val="279E28"/>
    <a:srgbClr val="1E76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9645" autoAdjust="0"/>
  </p:normalViewPr>
  <p:slideViewPr>
    <p:cSldViewPr snapToGrid="0">
      <p:cViewPr varScale="1">
        <p:scale>
          <a:sx n="62" d="100"/>
          <a:sy n="62" d="100"/>
        </p:scale>
        <p:origin x="1195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42C8CA-A521-4254-86A7-6548A9107C3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F2F013-C680-4F1D-A725-B09F536C3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975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51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53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9709A697-9556-4636-ADD7-C14036D27B5A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97C9A0B1-3A81-4EE2-BC0F-9246E4367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34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35C72-5A6E-4C5D-A140-0F430B42233B}" type="datetime1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15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FC8F-4F6E-4D8C-B539-DD061C8756D5}" type="datetime1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58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32900"/>
            <a:ext cx="12192000" cy="1325563"/>
          </a:xfrm>
        </p:spPr>
        <p:txBody>
          <a:bodyPr/>
          <a:lstStyle>
            <a:lvl1pPr algn="ctr"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358463"/>
            <a:ext cx="12192000" cy="3818500"/>
          </a:xfrm>
        </p:spPr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  <a:lvl2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2pPr>
            <a:lvl3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3pPr>
            <a:lvl4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4pPr>
            <a:lvl5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0F6E66B7-9B35-4B7B-9932-B0DB6C7780B0}" type="datetime1">
              <a:rPr lang="en-US" smtClean="0"/>
              <a:t>9/25/2024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95F618E1-985E-48A0-8864-543C934DB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96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4678-864D-4970-8E71-CC0335BFB9F7}" type="datetime1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5630459C-811D-4DC4-9E77-A40A3737A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368195"/>
            <a:ext cx="5181600" cy="380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368195"/>
            <a:ext cx="5181600" cy="380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03B7-1D8F-458E-93B0-CB00AB025C6C}" type="datetime1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695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30147"/>
            <a:ext cx="10515600" cy="10417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611" y="209806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948168"/>
            <a:ext cx="5157787" cy="324149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098061"/>
            <a:ext cx="5183188" cy="85010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948167"/>
            <a:ext cx="5183188" cy="32414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45CCD-FD48-4957-97BB-996D1D1F5A92}" type="datetime1">
              <a:rPr lang="en-US" smtClean="0"/>
              <a:t>9/25/2024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1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61E08-FE4F-4BA0-9A4F-ABAA1AAD8933}" type="datetime1">
              <a:rPr lang="en-US" smtClean="0"/>
              <a:t>9/25/2024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98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F070D-6507-42AD-8A7A-A1A51651946D}" type="datetime1">
              <a:rPr lang="en-US" smtClean="0"/>
              <a:t>9/25/2024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686A01-FA10-4E06-92C7-92734750F4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341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B3DE-6B60-4982-9E73-506458BA3016}" type="datetime1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1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7062-7E19-4F5A-9C80-6631C3BA90C9}" type="datetime1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45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2" y="1042632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368195"/>
            <a:ext cx="12192000" cy="3308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E9409E-6722-4D1D-BF68-530DA15E46E8}" type="datetime1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A5686A01-FA10-4E06-92C7-92734750F4C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96E69C-EA8C-4B37-8F1F-BD0C3836FBCC}"/>
              </a:ext>
            </a:extLst>
          </p:cNvPr>
          <p:cNvSpPr/>
          <p:nvPr userDrawn="1"/>
        </p:nvSpPr>
        <p:spPr>
          <a:xfrm>
            <a:off x="0" y="-1"/>
            <a:ext cx="12192000" cy="1018800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ans Serif"/>
              <a:ea typeface="+mn-ea"/>
              <a:cs typeface="+mn-cs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4DB37FD6-FFD6-4A3C-9780-6C460EED70A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11197" cy="1018799"/>
          </a:xfrm>
          <a:prstGeom prst="rect">
            <a:avLst/>
          </a:prstGeom>
        </p:spPr>
      </p:pic>
      <p:pic>
        <p:nvPicPr>
          <p:cNvPr id="9" name="Picture 8" descr="Icon&#10;&#10;Description automatically generated with low confidence">
            <a:extLst>
              <a:ext uri="{FF2B5EF4-FFF2-40B4-BE49-F238E27FC236}">
                <a16:creationId xmlns:a16="http://schemas.microsoft.com/office/drawing/2014/main" id="{649FCEFC-7013-4222-9013-007F01EDB2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7044" b="27229"/>
          <a:stretch/>
        </p:blipFill>
        <p:spPr>
          <a:xfrm>
            <a:off x="9810109" y="139405"/>
            <a:ext cx="2381891" cy="7399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DF48FB-FA9B-4BA8-9E58-F2CC58B0160A}"/>
              </a:ext>
            </a:extLst>
          </p:cNvPr>
          <p:cNvSpPr txBox="1"/>
          <p:nvPr userDrawn="1"/>
        </p:nvSpPr>
        <p:spPr>
          <a:xfrm>
            <a:off x="-2" y="371432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Introduction to Python (Week 1, Fall 2024)</a:t>
            </a:r>
          </a:p>
        </p:txBody>
      </p:sp>
      <p:sp>
        <p:nvSpPr>
          <p:cNvPr id="11" name="Slide Number Placeholder 13">
            <a:extLst>
              <a:ext uri="{FF2B5EF4-FFF2-40B4-BE49-F238E27FC236}">
                <a16:creationId xmlns:a16="http://schemas.microsoft.com/office/drawing/2014/main" id="{73B6DC2F-9988-447F-A7C3-709BC237347B}"/>
              </a:ext>
            </a:extLst>
          </p:cNvPr>
          <p:cNvSpPr txBox="1">
            <a:spLocks/>
          </p:cNvSpPr>
          <p:nvPr userDrawn="1"/>
        </p:nvSpPr>
        <p:spPr>
          <a:xfrm>
            <a:off x="4724400" y="-194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686A01-FA10-4E06-92C7-92734750F4C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MU Sans Serif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ans Serif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82621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26AD2-F75E-4189-BE7C-285EBDEEB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1029093"/>
            <a:ext cx="12192000" cy="1527043"/>
          </a:xfrm>
        </p:spPr>
        <p:txBody>
          <a:bodyPr>
            <a:normAutofit fontScale="90000"/>
          </a:bodyPr>
          <a:lstStyle/>
          <a:p>
            <a:r>
              <a:rPr lang="en-US" dirty="0"/>
              <a:t>Welcome to “Introduction to Scientific Programming with Python”!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6C7CF-C9AD-402D-B1D3-EA17ED29E245}"/>
              </a:ext>
            </a:extLst>
          </p:cNvPr>
          <p:cNvSpPr/>
          <p:nvPr/>
        </p:nvSpPr>
        <p:spPr>
          <a:xfrm>
            <a:off x="0" y="-1"/>
            <a:ext cx="12192000" cy="1018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50C51A0F-DE65-4DD8-AF36-9706BB26E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11197" cy="1018799"/>
          </a:xfrm>
          <a:prstGeom prst="rect">
            <a:avLst/>
          </a:prstGeom>
        </p:spPr>
      </p:pic>
      <p:pic>
        <p:nvPicPr>
          <p:cNvPr id="12" name="Picture 11" descr="Icon&#10;&#10;Description automatically generated with low confidence">
            <a:extLst>
              <a:ext uri="{FF2B5EF4-FFF2-40B4-BE49-F238E27FC236}">
                <a16:creationId xmlns:a16="http://schemas.microsoft.com/office/drawing/2014/main" id="{9C72AAB3-16B0-469E-961C-93A20A58C5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7044" b="27229"/>
          <a:stretch/>
        </p:blipFill>
        <p:spPr>
          <a:xfrm>
            <a:off x="9810109" y="139405"/>
            <a:ext cx="2381891" cy="7399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36F0208-B091-4A8E-B00F-31B1AEF44E7D}"/>
              </a:ext>
            </a:extLst>
          </p:cNvPr>
          <p:cNvSpPr txBox="1"/>
          <p:nvPr/>
        </p:nvSpPr>
        <p:spPr>
          <a:xfrm>
            <a:off x="-2" y="371432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Introduction to Python (Week 1, Fall 2024)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D8FF54A-18CE-4A3A-B2EA-52A0A2C3D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-1944"/>
            <a:ext cx="2743200" cy="365125"/>
          </a:xfrm>
        </p:spPr>
        <p:txBody>
          <a:bodyPr/>
          <a:lstStyle/>
          <a:p>
            <a:pPr algn="ctr"/>
            <a:fld id="{A5686A01-FA10-4E06-92C7-92734750F4C6}" type="slidenum">
              <a:rPr lang="en-US" smtClean="0"/>
              <a:pPr algn="ctr"/>
              <a:t>1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92C2EB-E0A2-40A0-904A-8C0CA0EB1EA2}"/>
              </a:ext>
            </a:extLst>
          </p:cNvPr>
          <p:cNvSpPr txBox="1"/>
          <p:nvPr/>
        </p:nvSpPr>
        <p:spPr>
          <a:xfrm>
            <a:off x="0" y="3072348"/>
            <a:ext cx="1219200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/>
              <a:t>By the end of this four-week course, you will know: </a:t>
            </a:r>
          </a:p>
          <a:p>
            <a:endParaRPr lang="en-US" sz="3000" dirty="0"/>
          </a:p>
          <a:p>
            <a:pPr marL="342900" indent="-342900">
              <a:buAutoNum type="arabicPeriod"/>
            </a:pPr>
            <a:r>
              <a:rPr lang="en-US" sz="3000" dirty="0"/>
              <a:t>Which Python libraries are most suitable for your application of interest and how to quickly look up documentation, </a:t>
            </a:r>
          </a:p>
          <a:p>
            <a:pPr marL="342900" indent="-342900">
              <a:buAutoNum type="arabicPeriod"/>
            </a:pPr>
            <a:endParaRPr lang="en-US" sz="3000" dirty="0"/>
          </a:p>
          <a:p>
            <a:pPr marL="342900" indent="-342900">
              <a:buAutoNum type="arabicPeriod"/>
            </a:pPr>
            <a:r>
              <a:rPr lang="en-US" sz="3000" dirty="0"/>
              <a:t>How to handle data in multiple formats (from text files to gridded spatial data via time series), manipulate them mathematically/statistically, and visualize them efficiently for scientific analysis and communication.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A2E8C8-3D26-4F6C-9B56-98BF733B6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0558" y="2078341"/>
            <a:ext cx="1760992" cy="180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0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E10A-3459-4F37-B2D1-3F864BD5C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379944"/>
            <a:ext cx="10363200" cy="1876018"/>
          </a:xfrm>
        </p:spPr>
        <p:txBody>
          <a:bodyPr/>
          <a:lstStyle/>
          <a:p>
            <a:r>
              <a:rPr lang="en-US" dirty="0"/>
              <a:t>Min 15-30: Introductions, Moodle, and Syllabus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D82DC-BEE3-447B-A9C9-79E77D3E5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2000" cy="1655762"/>
          </a:xfrm>
        </p:spPr>
        <p:txBody>
          <a:bodyPr>
            <a:normAutofit/>
          </a:bodyPr>
          <a:lstStyle/>
          <a:p>
            <a:r>
              <a:rPr lang="en-US" dirty="0"/>
              <a:t>1) Instructor &amp; TA</a:t>
            </a:r>
          </a:p>
          <a:p>
            <a:r>
              <a:rPr lang="en-US" dirty="0"/>
              <a:t>2) Open the course’s Moodle space: https://moodle.unil.ch/course/view.php?id=24295</a:t>
            </a:r>
          </a:p>
          <a:p>
            <a:r>
              <a:rPr lang="en-US" dirty="0"/>
              <a:t>3) Download the latest version of the syllabus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51D8F-8562-4A80-A9B3-5D34DC991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236C98-78EF-F641-F72D-FCC855176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27158"/>
            <a:ext cx="12192000" cy="299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8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FCD3EA-E278-4AC1-877D-491964E9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4" name="Picture 3" descr="A group of men standing in front of a whiteboard&#10;&#10;Description automatically generated">
            <a:extLst>
              <a:ext uri="{FF2B5EF4-FFF2-40B4-BE49-F238E27FC236}">
                <a16:creationId xmlns:a16="http://schemas.microsoft.com/office/drawing/2014/main" id="{4F3BAF55-1768-F583-B3F9-C22B8E792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1"/>
          <a:stretch/>
        </p:blipFill>
        <p:spPr>
          <a:xfrm>
            <a:off x="1524000" y="1023256"/>
            <a:ext cx="9144000" cy="583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72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E10A-3459-4F37-B2D1-3F864BD5C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379944"/>
            <a:ext cx="10363200" cy="1876018"/>
          </a:xfrm>
        </p:spPr>
        <p:txBody>
          <a:bodyPr/>
          <a:lstStyle/>
          <a:p>
            <a:r>
              <a:rPr lang="en-US" dirty="0"/>
              <a:t>Min 30-45: Now it’s time to </a:t>
            </a:r>
            <a:br>
              <a:rPr lang="en-US" dirty="0"/>
            </a:br>
            <a:r>
              <a:rPr lang="en-US" dirty="0"/>
              <a:t>tell us about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D82DC-BEE3-447B-A9C9-79E77D3E5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456252"/>
            <a:ext cx="12192000" cy="2401747"/>
          </a:xfrm>
        </p:spPr>
        <p:txBody>
          <a:bodyPr>
            <a:normAutofit/>
          </a:bodyPr>
          <a:lstStyle/>
          <a:p>
            <a:pPr marL="457200" indent="-457200">
              <a:buAutoNum type="arabicParenR"/>
            </a:pPr>
            <a:r>
              <a:rPr lang="en-US" dirty="0"/>
              <a:t>Open “Session 1: Quiz” on Moodle</a:t>
            </a:r>
          </a:p>
          <a:p>
            <a:pPr marL="457200" indent="-457200">
              <a:buAutoNum type="arabicParenR"/>
            </a:pPr>
            <a:r>
              <a:rPr lang="en-US" dirty="0"/>
              <a:t>Don’t hesitate to ask for help regarding e.g., your GitHub account creation</a:t>
            </a:r>
          </a:p>
          <a:p>
            <a:pPr marL="457200" indent="-457200">
              <a:buAutoNum type="arabicParenR"/>
            </a:pPr>
            <a:r>
              <a:rPr lang="en-US" dirty="0"/>
              <a:t>In Moodle, open “Session 1: Tutorial”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51D8F-8562-4A80-A9B3-5D34DC991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73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 45-60: Tutorial 1/2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5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F075B87-D6F9-4B63-BE7F-0FA8F8E87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2000" cy="3255962"/>
          </a:xfrm>
        </p:spPr>
        <p:txBody>
          <a:bodyPr>
            <a:normAutofit/>
          </a:bodyPr>
          <a:lstStyle/>
          <a:p>
            <a:r>
              <a:rPr lang="en-US" dirty="0"/>
              <a:t>In Moodle, open “Session 1: Tutorial”</a:t>
            </a:r>
          </a:p>
        </p:txBody>
      </p:sp>
    </p:spTree>
    <p:extLst>
      <p:ext uri="{BB962C8B-B14F-4D97-AF65-F5344CB8AC3E}">
        <p14:creationId xmlns:p14="http://schemas.microsoft.com/office/powerpoint/2010/main" val="383509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ree, outdoor, sky, lush&#10;&#10;Description automatically generated">
            <a:extLst>
              <a:ext uri="{FF2B5EF4-FFF2-40B4-BE49-F238E27FC236}">
                <a16:creationId xmlns:a16="http://schemas.microsoft.com/office/drawing/2014/main" id="{93BAAFDB-50B7-4E78-AD89-329B4A3ED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269" y="3614850"/>
            <a:ext cx="4837053" cy="32431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557CCE-FCA5-4EA9-84D7-D1726F5738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 60-75: Break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7B5D72-1FCE-4876-B2D9-9D757C5C9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A picture containing table, cup, sitting, indoor&#10;&#10;Description automatically generated">
            <a:extLst>
              <a:ext uri="{FF2B5EF4-FFF2-40B4-BE49-F238E27FC236}">
                <a16:creationId xmlns:a16="http://schemas.microsoft.com/office/drawing/2014/main" id="{7D264572-6C9E-4B6C-95B4-03276295BA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62" b="27556"/>
          <a:stretch/>
        </p:blipFill>
        <p:spPr>
          <a:xfrm>
            <a:off x="21351" y="3614850"/>
            <a:ext cx="3768329" cy="3243150"/>
          </a:xfrm>
          <a:prstGeom prst="rect">
            <a:avLst/>
          </a:prstGeom>
        </p:spPr>
      </p:pic>
      <p:pic>
        <p:nvPicPr>
          <p:cNvPr id="8" name="Picture 7" descr="A pile of green and red apples&#10;&#10;Description automatically generated with low confidence">
            <a:extLst>
              <a:ext uri="{FF2B5EF4-FFF2-40B4-BE49-F238E27FC236}">
                <a16:creationId xmlns:a16="http://schemas.microsoft.com/office/drawing/2014/main" id="{18CB289A-2A53-4076-A274-ECB92EF00A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799" y="3614850"/>
            <a:ext cx="4324201" cy="324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19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 75-90: Tutorial 2/2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2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935037"/>
          </a:xfrm>
        </p:spPr>
        <p:txBody>
          <a:bodyPr>
            <a:noAutofit/>
          </a:bodyPr>
          <a:lstStyle/>
          <a:p>
            <a:r>
              <a:rPr lang="en-US" sz="4800" dirty="0"/>
              <a:t>Min 90-120: Exercises (GitHub tutorial available)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8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F075B87-D6F9-4B63-BE7F-0FA8F8E87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057400"/>
            <a:ext cx="12192000" cy="4800600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+mn-lt"/>
              </a:rPr>
              <a:t>1) In Moodle, open “Session 1: Exercises”</a:t>
            </a:r>
          </a:p>
          <a:p>
            <a:r>
              <a:rPr lang="en-US" sz="3000" dirty="0">
                <a:latin typeface="+mn-lt"/>
              </a:rPr>
              <a:t>2) Click “</a:t>
            </a:r>
            <a:r>
              <a:rPr lang="en-US" sz="3000" dirty="0" err="1">
                <a:latin typeface="+mn-lt"/>
              </a:rPr>
              <a:t>Edit”</a:t>
            </a:r>
            <a:r>
              <a:rPr lang="en-US" sz="3000" dirty="0" err="1">
                <a:latin typeface="+mn-lt"/>
                <a:cs typeface="Times New Roman" panose="02020603050405020304" pitchFamily="18" charset="0"/>
              </a:rPr>
              <a:t>→”Clear</a:t>
            </a:r>
            <a:r>
              <a:rPr lang="en-US" sz="3000" dirty="0">
                <a:latin typeface="+mn-lt"/>
                <a:cs typeface="Times New Roman" panose="02020603050405020304" pitchFamily="18" charset="0"/>
              </a:rPr>
              <a:t> all outputs” before starting</a:t>
            </a:r>
          </a:p>
          <a:p>
            <a:r>
              <a:rPr lang="en-US" sz="3000" dirty="0">
                <a:latin typeface="+mn-lt"/>
                <a:cs typeface="Times New Roman" panose="02020603050405020304" pitchFamily="18" charset="0"/>
              </a:rPr>
              <a:t>3) Have fun coding and don’t hesitate to look up the Python documentation. Please ask us if you have any question(s). We’re here to help 😊</a:t>
            </a:r>
          </a:p>
          <a:p>
            <a:r>
              <a:rPr lang="en-US" sz="3000" dirty="0">
                <a:latin typeface="+mn-lt"/>
                <a:cs typeface="Times New Roman" panose="02020603050405020304" pitchFamily="18" charset="0"/>
              </a:rPr>
              <a:t>4) Save your work regularly (“File” →”Save”)</a:t>
            </a:r>
          </a:p>
          <a:p>
            <a:r>
              <a:rPr lang="en-US" sz="3000" dirty="0">
                <a:latin typeface="+mn-lt"/>
                <a:cs typeface="Times New Roman" panose="02020603050405020304" pitchFamily="18" charset="0"/>
              </a:rPr>
              <a:t>5) At the end: “</a:t>
            </a:r>
            <a:r>
              <a:rPr lang="en-US" sz="3000" dirty="0" err="1">
                <a:latin typeface="+mn-lt"/>
                <a:cs typeface="Times New Roman" panose="02020603050405020304" pitchFamily="18" charset="0"/>
              </a:rPr>
              <a:t>File”→”Save</a:t>
            </a:r>
            <a:r>
              <a:rPr lang="en-US" sz="3000" dirty="0">
                <a:latin typeface="+mn-lt"/>
                <a:cs typeface="Times New Roman" panose="02020603050405020304" pitchFamily="18" charset="0"/>
              </a:rPr>
              <a:t> a copy in GitHub” to push the completed exercise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71B14C-A516-4D9A-BFA0-443F05F6D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240" y="5141357"/>
            <a:ext cx="2880360" cy="17166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DAE028-DF85-4B97-992F-1FB3903194AC}"/>
              </a:ext>
            </a:extLst>
          </p:cNvPr>
          <p:cNvSpPr txBox="1"/>
          <p:nvPr/>
        </p:nvSpPr>
        <p:spPr>
          <a:xfrm>
            <a:off x="2127504" y="5382768"/>
            <a:ext cx="17251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/>
              <a:t>Your fork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3C3880B-0F48-475B-89A1-A1D5C8889E15}"/>
              </a:ext>
            </a:extLst>
          </p:cNvPr>
          <p:cNvCxnSpPr/>
          <p:nvPr/>
        </p:nvCxnSpPr>
        <p:spPr>
          <a:xfrm>
            <a:off x="3669792" y="5669280"/>
            <a:ext cx="8168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D5382CF-6E7C-47CB-B2A5-0DF2A60A6DE7}"/>
              </a:ext>
            </a:extLst>
          </p:cNvPr>
          <p:cNvCxnSpPr>
            <a:cxnSpLocks/>
          </p:cNvCxnSpPr>
          <p:nvPr/>
        </p:nvCxnSpPr>
        <p:spPr>
          <a:xfrm flipH="1">
            <a:off x="7542276" y="6103620"/>
            <a:ext cx="6554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B5F5DBB-FF4F-44C7-B163-38F7FB269FD9}"/>
              </a:ext>
            </a:extLst>
          </p:cNvPr>
          <p:cNvSpPr txBox="1"/>
          <p:nvPr/>
        </p:nvSpPr>
        <p:spPr>
          <a:xfrm>
            <a:off x="8197702" y="5826621"/>
            <a:ext cx="39942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/>
              <a:t>Exercises/W1_S1.ipynb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525EA4-AFC3-48F6-BF6B-EFDCDE75C57D}"/>
              </a:ext>
            </a:extLst>
          </p:cNvPr>
          <p:cNvCxnSpPr/>
          <p:nvPr/>
        </p:nvCxnSpPr>
        <p:spPr>
          <a:xfrm>
            <a:off x="3669792" y="6470266"/>
            <a:ext cx="8168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20C44BE-BFCB-4149-98D9-CFA090CB6380}"/>
              </a:ext>
            </a:extLst>
          </p:cNvPr>
          <p:cNvSpPr txBox="1"/>
          <p:nvPr/>
        </p:nvSpPr>
        <p:spPr>
          <a:xfrm>
            <a:off x="-69041" y="5954762"/>
            <a:ext cx="39942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/>
              <a:t>Write commit message</a:t>
            </a:r>
          </a:p>
          <a:p>
            <a:pPr algn="l"/>
            <a:r>
              <a:rPr lang="en-US" sz="3000" dirty="0"/>
              <a:t>Keep box ticked for link</a:t>
            </a:r>
          </a:p>
        </p:txBody>
      </p:sp>
    </p:spTree>
    <p:extLst>
      <p:ext uri="{BB962C8B-B14F-4D97-AF65-F5344CB8AC3E}">
        <p14:creationId xmlns:p14="http://schemas.microsoft.com/office/powerpoint/2010/main" val="356337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MU Sans Serif Theme">
      <a:majorFont>
        <a:latin typeface="CMU Sans Serif"/>
        <a:ea typeface=""/>
        <a:cs typeface=""/>
      </a:majorFont>
      <a:minorFont>
        <a:latin typeface="CMU Sans Serif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30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D708DCDC-42F7-48A2-975C-30318494E14E}" vid="{5A564382-0E23-4DF5-80A1-3DF436ECAC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334</Words>
  <Application>Microsoft Office PowerPoint</Application>
  <PresentationFormat>Widescreen</PresentationFormat>
  <Paragraphs>40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CMU Sans Serif</vt:lpstr>
      <vt:lpstr>Office Theme</vt:lpstr>
      <vt:lpstr>Welcome to “Introduction to Scientific Programming with Python”!</vt:lpstr>
      <vt:lpstr>Min 15-30: Introductions, Moodle, and Syllabus</vt:lpstr>
      <vt:lpstr>PowerPoint Presentation</vt:lpstr>
      <vt:lpstr>Min 30-45: Now it’s time to  tell us about you!</vt:lpstr>
      <vt:lpstr>Min 45-60: Tutorial 1/2</vt:lpstr>
      <vt:lpstr>Min 60-75: Break</vt:lpstr>
      <vt:lpstr>Min 75-90: Tutorial 2/2</vt:lpstr>
      <vt:lpstr>Min 90-120: Exercises (GitHub tutorial available)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Beucler</dc:creator>
  <cp:lastModifiedBy>Tom Beucler</cp:lastModifiedBy>
  <cp:revision>92</cp:revision>
  <dcterms:created xsi:type="dcterms:W3CDTF">2022-02-23T18:29:24Z</dcterms:created>
  <dcterms:modified xsi:type="dcterms:W3CDTF">2024-09-25T14:24:35Z</dcterms:modified>
</cp:coreProperties>
</file>

<file path=docProps/thumbnail.jpeg>
</file>